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1"/>
  </p:sldMasterIdLst>
  <p:sldIdLst>
    <p:sldId id="257" r:id="rId2"/>
    <p:sldId id="268" r:id="rId3"/>
    <p:sldId id="269" r:id="rId4"/>
    <p:sldId id="271" r:id="rId5"/>
    <p:sldId id="270" r:id="rId6"/>
    <p:sldId id="285" r:id="rId7"/>
    <p:sldId id="277" r:id="rId8"/>
    <p:sldId id="278" r:id="rId9"/>
    <p:sldId id="267" r:id="rId10"/>
    <p:sldId id="272" r:id="rId11"/>
    <p:sldId id="273" r:id="rId12"/>
    <p:sldId id="274" r:id="rId13"/>
    <p:sldId id="279" r:id="rId14"/>
    <p:sldId id="284" r:id="rId15"/>
    <p:sldId id="283" r:id="rId16"/>
    <p:sldId id="276" r:id="rId17"/>
    <p:sldId id="262" r:id="rId18"/>
  </p:sldIdLst>
  <p:sldSz cx="9144000" cy="6858000" type="screen4x3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Acumin Pro SemiCondensed" panose="020B0604020202020204" charset="0"/>
      <p:regular r:id="rId21"/>
      <p:bold r:id="rId22"/>
      <p:italic r:id="rId23"/>
      <p:boldItalic r:id="rId24"/>
    </p:embeddedFont>
    <p:embeddedFont>
      <p:font typeface="Acumin Pro ExtraCondensed Smbd" panose="020B0604020202020204" charset="0"/>
      <p:regular r:id="rId25"/>
      <p:bold r:id="rId26"/>
      <p:italic r:id="rId27"/>
      <p:boldItalic r:id="rId28"/>
    </p:embeddedFont>
    <p:embeddedFont>
      <p:font typeface="Acumin Pro Semibold" panose="020B0604020202020204" charset="0"/>
      <p:regular r:id="rId29"/>
      <p:bold r:id="rId30"/>
      <p:italic r:id="rId31"/>
      <p:boldItalic r:id="rId32"/>
    </p:embeddedFont>
    <p:embeddedFont>
      <p:font typeface="Acumin Pro ExtraCondensed" panose="020B0604020202020204" charset="0"/>
      <p:regular r:id="rId33"/>
      <p:bold r:id="rId34"/>
      <p:italic r:id="rId35"/>
      <p:boldItalic r:id="rId36"/>
    </p:embeddedFont>
    <p:embeddedFont>
      <p:font typeface="United Sans Cd Md" charset="0"/>
      <p:regular r:id="rId37"/>
    </p:embeddedFont>
    <p:embeddedFont>
      <p:font typeface="Acumin Pro" panose="020B0604020202020204" charset="0"/>
      <p:regular r:id="rId38"/>
      <p:bold r:id="rId39"/>
      <p:italic r:id="rId40"/>
      <p:boldItalic r:id="rId41"/>
    </p:embeddedFont>
    <p:embeddedFont>
      <p:font typeface="United Sans Rg Md" charset="0"/>
      <p:regular r:id="rId42"/>
    </p:embeddedFont>
    <p:embeddedFont>
      <p:font typeface="Acumin Pro Medium" panose="020B0604020202020204" charset="0"/>
      <p:regular r:id="rId43"/>
      <p: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153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PT Accessibility">
            <a:extLst>
              <a:ext uri="{FF2B5EF4-FFF2-40B4-BE49-F238E27FC236}">
                <a16:creationId xmlns:a16="http://schemas.microsoft.com/office/drawing/2014/main" id="{7218C6A0-FE47-3C49-9974-F3CABE12FB6E}"/>
              </a:ext>
            </a:extLst>
          </p:cNvPr>
          <p:cNvSpPr txBox="1"/>
          <p:nvPr userDrawn="1"/>
        </p:nvSpPr>
        <p:spPr>
          <a:xfrm>
            <a:off x="1110838" y="1877220"/>
            <a:ext cx="6128758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Support the Purdue University brand in your presentations by using a brand-friendly template. This template uses an accessible master layout. Please note that some changes </a:t>
            </a:r>
            <a:br>
              <a:rPr lang="en-US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to the PowerPoint template could impact accessibility by those with disabilities. Follow the instructions provided by Microsoft Office to ensure that your PowerPoint presentations are accessible to all users: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PT Accessibility URL">
            <a:extLst>
              <a:ext uri="{FF2B5EF4-FFF2-40B4-BE49-F238E27FC236}">
                <a16:creationId xmlns:a16="http://schemas.microsoft.com/office/drawing/2014/main" id="{BA1A708E-CC6F-5046-B62E-67EF72C834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110837" y="4133385"/>
            <a:ext cx="5765747" cy="754822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0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https://</a:t>
            </a:r>
            <a:r>
              <a:rPr lang="en-US" dirty="0" err="1">
                <a:solidFill>
                  <a:schemeClr val="accent1"/>
                </a:solidFill>
              </a:rPr>
              <a:t>support.office.com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en</a:t>
            </a:r>
            <a:r>
              <a:rPr lang="en-US" dirty="0">
                <a:solidFill>
                  <a:schemeClr val="accent1"/>
                </a:solidFill>
              </a:rPr>
              <a:t>-us/article/Make-your-PowerPoint-presentations-accessible-6f7772b2-2f33-4bd2-8ca7-dae3b2b3ef25</a:t>
            </a:r>
          </a:p>
        </p:txBody>
      </p:sp>
      <p:pic>
        <p:nvPicPr>
          <p:cNvPr id="31" name="Purdue Logo" descr="Purdue Logo">
            <a:extLst>
              <a:ext uri="{FF2B5EF4-FFF2-40B4-BE49-F238E27FC236}">
                <a16:creationId xmlns:a16="http://schemas.microsoft.com/office/drawing/2014/main" id="{5776162E-C11B-0945-A3D0-13135D39C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68" y="6059042"/>
            <a:ext cx="1908400" cy="341599"/>
          </a:xfrm>
          <a:prstGeom prst="rect">
            <a:avLst/>
          </a:prstGeom>
        </p:spPr>
      </p:pic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206" y="6202177"/>
            <a:ext cx="856701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9/29/2022</a:t>
            </a:fld>
            <a:endParaRPr lang="en-US" dirty="0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374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88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pos="264">
          <p15:clr>
            <a:srgbClr val="FBAE40"/>
          </p15:clr>
        </p15:guide>
        <p15:guide id="8" orient="horz" pos="192">
          <p15:clr>
            <a:srgbClr val="FBAE40"/>
          </p15:clr>
        </p15:guide>
        <p15:guide id="9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ld Background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116116" y="1626244"/>
            <a:ext cx="5933959" cy="152349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Slide </a:t>
            </a:r>
            <a:r>
              <a:rPr lang="en-US" dirty="0" err="1"/>
              <a:t>Acumin</a:t>
            </a:r>
            <a:r>
              <a:rPr lang="en-US" dirty="0"/>
              <a:t> Pro Extra Cond Bold Italic 60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121760" y="3990084"/>
            <a:ext cx="5322202" cy="336015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6" name="Purdue Logo" descr="Purdue Logo">
            <a:extLst>
              <a:ext uri="{FF2B5EF4-FFF2-40B4-BE49-F238E27FC236}">
                <a16:creationId xmlns:a16="http://schemas.microsoft.com/office/drawing/2014/main" id="{F44E78F0-0852-5442-BF6C-E1583D108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68" y="6059042"/>
            <a:ext cx="1908400" cy="341599"/>
          </a:xfrm>
          <a:prstGeom prst="rect">
            <a:avLst/>
          </a:prstGeom>
        </p:spPr>
      </p:pic>
      <p:pic>
        <p:nvPicPr>
          <p:cNvPr id="25" name="Black Triangle">
            <a:extLst>
              <a:ext uri="{FF2B5EF4-FFF2-40B4-BE49-F238E27FC236}">
                <a16:creationId xmlns:a16="http://schemas.microsoft.com/office/drawing/2014/main" id="{B39FD579-3334-AA49-8C7F-768033BE0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7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9/29/2022</a:t>
            </a:fld>
            <a:endParaRPr lang="en-US" dirty="0"/>
          </a:p>
        </p:txBody>
      </p:sp>
      <p:cxnSp>
        <p:nvCxnSpPr>
          <p:cNvPr id="33" name="Line">
            <a:extLst>
              <a:ext uri="{FF2B5EF4-FFF2-40B4-BE49-F238E27FC236}">
                <a16:creationId xmlns:a16="http://schemas.microsoft.com/office/drawing/2014/main" id="{E61121D3-034C-A148-89AD-C240C1E7F6F7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>
          <a:xfrm>
            <a:off x="8410660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502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8" pos="6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lack Bar">
            <a:extLst>
              <a:ext uri="{FF2B5EF4-FFF2-40B4-BE49-F238E27FC236}">
                <a16:creationId xmlns:a16="http://schemas.microsoft.com/office/drawing/2014/main" id="{6283C7A5-FA96-634B-82F6-99BF44D2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" y="0"/>
            <a:ext cx="8636000" cy="9144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117214" y="442674"/>
            <a:ext cx="6925732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117213" y="1345166"/>
            <a:ext cx="5491495" cy="341599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5" name="Body Text">
            <a:extLst>
              <a:ext uri="{FF2B5EF4-FFF2-40B4-BE49-F238E27FC236}">
                <a16:creationId xmlns:a16="http://schemas.microsoft.com/office/drawing/2014/main" id="{9F798712-4535-8340-942F-27FFD5E3F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1465" y="1962540"/>
            <a:ext cx="5524500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</p:txBody>
      </p:sp>
      <p:pic>
        <p:nvPicPr>
          <p:cNvPr id="12" name="Purdue Logo" descr="Purdue Logo">
            <a:extLst>
              <a:ext uri="{FF2B5EF4-FFF2-40B4-BE49-F238E27FC236}">
                <a16:creationId xmlns:a16="http://schemas.microsoft.com/office/drawing/2014/main" id="{B21C3C35-DE04-B844-B5FE-2DE32EB44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94" y="6064679"/>
            <a:ext cx="1916505" cy="341599"/>
          </a:xfrm>
          <a:prstGeom prst="rect">
            <a:avLst/>
          </a:prstGeom>
        </p:spPr>
      </p:pic>
      <p:sp>
        <p:nvSpPr>
          <p:cNvPr id="28" name="Date">
            <a:extLst>
              <a:ext uri="{FF2B5EF4-FFF2-40B4-BE49-F238E27FC236}">
                <a16:creationId xmlns:a16="http://schemas.microsoft.com/office/drawing/2014/main" id="{32B67432-75BE-B145-B884-FF16D239E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2587" y="6202177"/>
            <a:ext cx="77832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cxnSp>
        <p:nvCxnSpPr>
          <p:cNvPr id="30" name="Line">
            <a:extLst>
              <a:ext uri="{FF2B5EF4-FFF2-40B4-BE49-F238E27FC236}">
                <a16:creationId xmlns:a16="http://schemas.microsoft.com/office/drawing/2014/main" id="{58350E96-57A4-414B-9B8B-1430C2B4D38E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">
            <a:extLst>
              <a:ext uri="{FF2B5EF4-FFF2-40B4-BE49-F238E27FC236}">
                <a16:creationId xmlns:a16="http://schemas.microsoft.com/office/drawing/2014/main" id="{49E8753C-A442-034F-B0F4-92D22B32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3374" y="6181281"/>
            <a:ext cx="36576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5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pos="984">
          <p15:clr>
            <a:srgbClr val="FBAE40"/>
          </p15:clr>
        </p15:guide>
        <p15:guide id="8" pos="696">
          <p15:clr>
            <a:srgbClr val="FBAE40"/>
          </p15:clr>
        </p15:guide>
        <p15:guide id="9" pos="11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 &amp; Pic/Ch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ack Bar">
            <a:extLst>
              <a:ext uri="{FF2B5EF4-FFF2-40B4-BE49-F238E27FC236}">
                <a16:creationId xmlns:a16="http://schemas.microsoft.com/office/drawing/2014/main" id="{87C91AFD-CCD5-AA40-82FE-4B69C615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" y="0"/>
            <a:ext cx="8636000" cy="914400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73768DE6-FB80-874D-8DE0-986B46F1FD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117214" y="442674"/>
            <a:ext cx="6925732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117679" y="1345166"/>
            <a:ext cx="5466371" cy="338554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4B5CCD19-DE21-294C-8B0B-3103725AE0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501" y="1917388"/>
            <a:ext cx="3443499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Picture or Chart" descr="Picture or Chart">
            <a:extLst>
              <a:ext uri="{FF2B5EF4-FFF2-40B4-BE49-F238E27FC236}">
                <a16:creationId xmlns:a16="http://schemas.microsoft.com/office/drawing/2014/main" id="{699BD747-48B6-2547-8F7C-25A44594F6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65675" y="1920875"/>
            <a:ext cx="3965575" cy="2982913"/>
          </a:xfrm>
        </p:spPr>
        <p:txBody>
          <a:bodyPr lIns="0" tIns="0" rIns="0" bIns="0" anchor="ctr" anchorCtr="0"/>
          <a:lstStyle>
            <a:lvl1pPr algn="ctr">
              <a:defRPr b="0" i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Insert picture or chart here</a:t>
            </a:r>
          </a:p>
        </p:txBody>
      </p:sp>
      <p:pic>
        <p:nvPicPr>
          <p:cNvPr id="27" name="Purdue Logo" descr="Purdue Logo">
            <a:extLst>
              <a:ext uri="{FF2B5EF4-FFF2-40B4-BE49-F238E27FC236}">
                <a16:creationId xmlns:a16="http://schemas.microsoft.com/office/drawing/2014/main" id="{5E619A95-EAE7-EE49-8A58-504B622FB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94" y="6064679"/>
            <a:ext cx="1916505" cy="341599"/>
          </a:xfrm>
          <a:prstGeom prst="rect">
            <a:avLst/>
          </a:prstGeom>
        </p:spPr>
      </p:pic>
      <p:sp>
        <p:nvSpPr>
          <p:cNvPr id="23" name="Date">
            <a:extLst>
              <a:ext uri="{FF2B5EF4-FFF2-40B4-BE49-F238E27FC236}">
                <a16:creationId xmlns:a16="http://schemas.microsoft.com/office/drawing/2014/main" id="{CF069E70-AF49-2042-836A-1CC5C09B9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37270" y="6202177"/>
            <a:ext cx="84363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BCC405A1-23C8-8E4E-940E-49CA3B709385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">
            <a:extLst>
              <a:ext uri="{FF2B5EF4-FFF2-40B4-BE49-F238E27FC236}">
                <a16:creationId xmlns:a16="http://schemas.microsoft.com/office/drawing/2014/main" id="{50D54855-2B56-7D4D-BC1F-BBB8B58B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3374" y="6181281"/>
            <a:ext cx="36576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6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pos="6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" descr="Description of Picture">
            <a:extLst>
              <a:ext uri="{FF2B5EF4-FFF2-40B4-BE49-F238E27FC236}">
                <a16:creationId xmlns:a16="http://schemas.microsoft.com/office/drawing/2014/main" id="{B6A7C9B5-3617-0144-A4ED-16186741E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hoto Caption">
            <a:extLst>
              <a:ext uri="{FF2B5EF4-FFF2-40B4-BE49-F238E27FC236}">
                <a16:creationId xmlns:a16="http://schemas.microsoft.com/office/drawing/2014/main" id="{0D6DAF39-EE35-6843-807B-FF770BE21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381000" y="304800"/>
            <a:ext cx="2879168" cy="125342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1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Brief photo caption. Place in top left or right corner. </a:t>
            </a:r>
            <a:r>
              <a:rPr lang="en-US" dirty="0" err="1"/>
              <a:t>Acumin</a:t>
            </a:r>
            <a:r>
              <a:rPr lang="en-US" dirty="0"/>
              <a:t> Pro Bold 18 pt. Make text black or white for legibility.</a:t>
            </a:r>
          </a:p>
        </p:txBody>
      </p:sp>
      <p:pic>
        <p:nvPicPr>
          <p:cNvPr id="31" name="Purdue Logo" descr="Purdue Logo">
            <a:extLst>
              <a:ext uri="{FF2B5EF4-FFF2-40B4-BE49-F238E27FC236}">
                <a16:creationId xmlns:a16="http://schemas.microsoft.com/office/drawing/2014/main" id="{5776162E-C11B-0945-A3D0-13135D39C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68" y="6059042"/>
            <a:ext cx="1908400" cy="341599"/>
          </a:xfrm>
          <a:prstGeom prst="rect">
            <a:avLst/>
          </a:prstGeom>
        </p:spPr>
      </p:pic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207" y="6202177"/>
            <a:ext cx="856700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9/29/2022</a:t>
            </a:fld>
            <a:endParaRPr lang="en-US" dirty="0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374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58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pos="264">
          <p15:clr>
            <a:srgbClr val="FBAE40"/>
          </p15:clr>
        </p15:guide>
        <p15:guide id="8" orient="horz" pos="192">
          <p15:clr>
            <a:srgbClr val="FBAE40"/>
          </p15:clr>
        </p15:guide>
        <p15:guide id="9" pos="2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Fact/High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ckground">
            <a:extLst>
              <a:ext uri="{FF2B5EF4-FFF2-40B4-BE49-F238E27FC236}">
                <a16:creationId xmlns:a16="http://schemas.microsoft.com/office/drawing/2014/main" id="{5CCAEC11-865D-CB4B-88E8-5AF51FB37FBE}"/>
              </a:ext>
            </a:extLst>
          </p:cNvPr>
          <p:cNvSpPr/>
          <p:nvPr/>
        </p:nvSpPr>
        <p:spPr>
          <a:xfrm>
            <a:off x="0" y="0"/>
            <a:ext cx="9143999" cy="6852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ding">
            <a:extLst>
              <a:ext uri="{FF2B5EF4-FFF2-40B4-BE49-F238E27FC236}">
                <a16:creationId xmlns:a16="http://schemas.microsoft.com/office/drawing/2014/main" id="{4D7D7E43-151C-6148-8D70-1135C4C4B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2170159" y="1466566"/>
            <a:ext cx="4814498" cy="121097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>
              <a:defRPr sz="8600" b="0" i="0" cap="none" spc="0">
                <a:solidFill>
                  <a:schemeClr val="accent2"/>
                </a:solidFill>
                <a:latin typeface="United Sans Rg Md" pitchFamily="50" charset="0"/>
              </a:defRPr>
            </a:lvl1pPr>
          </a:lstStyle>
          <a:p>
            <a:r>
              <a:rPr lang="en-US" dirty="0"/>
              <a:t>123</a:t>
            </a:r>
          </a:p>
        </p:txBody>
      </p:sp>
      <p:sp>
        <p:nvSpPr>
          <p:cNvPr id="20" name="Black Bar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1986208" y="2744421"/>
            <a:ext cx="5179092" cy="44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0B79470A-88E7-9241-9D11-9A69D76233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86207" y="2706475"/>
            <a:ext cx="5171597" cy="553998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3600" b="1" i="0" spc="300">
                <a:solidFill>
                  <a:schemeClr val="accent4"/>
                </a:solidFill>
                <a:latin typeface="United Sans Cd Md" pitchFamily="50" charset="0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TOPIC OR TITLE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BD416322-CF1A-F143-B2A9-844B608C5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6451" y="3540352"/>
            <a:ext cx="5008850" cy="1122744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normalizeH="0" baseline="0">
                <a:solidFill>
                  <a:schemeClr val="bg1"/>
                </a:solidFill>
                <a:latin typeface="Acumin Pro Medium" panose="020B0504020202020204" pitchFamily="34" charset="77"/>
              </a:defRPr>
            </a:lvl1pPr>
          </a:lstStyle>
          <a:p>
            <a:pPr lvl="0"/>
            <a:r>
              <a:rPr lang="en-US" dirty="0"/>
              <a:t>Fact or highlight. </a:t>
            </a:r>
            <a:r>
              <a:rPr lang="en-US" dirty="0" err="1"/>
              <a:t>Acumin</a:t>
            </a:r>
            <a:r>
              <a:rPr lang="en-US" dirty="0"/>
              <a:t> Pro Medium 24 pt. Keep it short with bite-size chunks of information.</a:t>
            </a:r>
          </a:p>
        </p:txBody>
      </p:sp>
      <p:pic>
        <p:nvPicPr>
          <p:cNvPr id="32" name="Purdue Logo" descr="Purdue Logo">
            <a:extLst>
              <a:ext uri="{FF2B5EF4-FFF2-40B4-BE49-F238E27FC236}">
                <a16:creationId xmlns:a16="http://schemas.microsoft.com/office/drawing/2014/main" id="{25D3AC7F-20A7-5D42-9A16-9813B503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68" y="6059042"/>
            <a:ext cx="1908400" cy="341599"/>
          </a:xfrm>
          <a:prstGeom prst="rect">
            <a:avLst/>
          </a:prstGeom>
        </p:spPr>
      </p:pic>
      <p:pic>
        <p:nvPicPr>
          <p:cNvPr id="24" name="Gold Triangle">
            <a:extLst>
              <a:ext uri="{FF2B5EF4-FFF2-40B4-BE49-F238E27FC236}">
                <a16:creationId xmlns:a16="http://schemas.microsoft.com/office/drawing/2014/main" id="{4DC803D7-BDE8-2740-B36D-EB98236EB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25" name="Date">
            <a:extLst>
              <a:ext uri="{FF2B5EF4-FFF2-40B4-BE49-F238E27FC236}">
                <a16:creationId xmlns:a16="http://schemas.microsoft.com/office/drawing/2014/main" id="{A7492D50-D618-9F40-B9F2-9B084418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5646" y="6202177"/>
            <a:ext cx="765261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9/29/2022</a:t>
            </a:fld>
            <a:endParaRPr lang="en-US" dirty="0"/>
          </a:p>
        </p:txBody>
      </p:sp>
      <p:cxnSp>
        <p:nvCxnSpPr>
          <p:cNvPr id="27" name="Line">
            <a:extLst>
              <a:ext uri="{FF2B5EF4-FFF2-40B4-BE49-F238E27FC236}">
                <a16:creationId xmlns:a16="http://schemas.microsoft.com/office/drawing/2014/main" id="{8F96F97C-D2D6-7949-BDC5-C0B91FB918BD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">
            <a:extLst>
              <a:ext uri="{FF2B5EF4-FFF2-40B4-BE49-F238E27FC236}">
                <a16:creationId xmlns:a16="http://schemas.microsoft.com/office/drawing/2014/main" id="{8E13B548-F076-CF46-A887-15D7D48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374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9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orient="horz" pos="1008">
          <p15:clr>
            <a:srgbClr val="FBAE40"/>
          </p15:clr>
        </p15:guide>
        <p15:guide id="8" orient="horz" pos="148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ld Background">
            <a:extLst>
              <a:ext uri="{FF2B5EF4-FFF2-40B4-BE49-F238E27FC236}">
                <a16:creationId xmlns:a16="http://schemas.microsoft.com/office/drawing/2014/main" id="{F59025A6-822F-2D44-9F31-61A4A63F5CD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089144" y="1557666"/>
            <a:ext cx="5500897" cy="85408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00775FC-E9E4-FF46-A522-92CC39196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311" y="2578489"/>
            <a:ext cx="5500891" cy="880790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Conclusion, call to action or contact information.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</p:txBody>
      </p:sp>
      <p:pic>
        <p:nvPicPr>
          <p:cNvPr id="26" name="Purdue Logo" descr="Purdue Logo">
            <a:extLst>
              <a:ext uri="{FF2B5EF4-FFF2-40B4-BE49-F238E27FC236}">
                <a16:creationId xmlns:a16="http://schemas.microsoft.com/office/drawing/2014/main" id="{9B76C55F-AF8B-C44C-A4FF-D099B1735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68" y="6059042"/>
            <a:ext cx="1908400" cy="341599"/>
          </a:xfrm>
          <a:prstGeom prst="rect">
            <a:avLst/>
          </a:prstGeom>
        </p:spPr>
      </p:pic>
      <p:pic>
        <p:nvPicPr>
          <p:cNvPr id="21" name="Black Triangle">
            <a:extLst>
              <a:ext uri="{FF2B5EF4-FFF2-40B4-BE49-F238E27FC236}">
                <a16:creationId xmlns:a16="http://schemas.microsoft.com/office/drawing/2014/main" id="{237F821D-D4B4-C442-814B-E1605BD75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0"/>
            <a:ext cx="1778000" cy="6858000"/>
          </a:xfrm>
          <a:prstGeom prst="rect">
            <a:avLst/>
          </a:prstGeom>
        </p:spPr>
      </p:pic>
      <p:sp>
        <p:nvSpPr>
          <p:cNvPr id="22" name="Date">
            <a:extLst>
              <a:ext uri="{FF2B5EF4-FFF2-40B4-BE49-F238E27FC236}">
                <a16:creationId xmlns:a16="http://schemas.microsoft.com/office/drawing/2014/main" id="{F8CD2E15-DFA2-0F4C-8839-A9AD4504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3394" y="6202177"/>
            <a:ext cx="817513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9/29/2022</a:t>
            </a:fld>
            <a:endParaRPr lang="en-US" dirty="0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A45DD0F1-B8FD-0047-817A-E2982F127A6A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">
            <a:extLst>
              <a:ext uri="{FF2B5EF4-FFF2-40B4-BE49-F238E27FC236}">
                <a16:creationId xmlns:a16="http://schemas.microsoft.com/office/drawing/2014/main" id="{ACFC5D5C-1C9B-F148-A910-72ADDA93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374" y="6181281"/>
            <a:ext cx="36576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4464">
          <p15:clr>
            <a:srgbClr val="FBAE40"/>
          </p15:clr>
        </p15:guide>
        <p15:guide id="5" pos="5136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pos="6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15646" y="6202177"/>
            <a:ext cx="76526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3384" y="6219163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4334" y="6181281"/>
            <a:ext cx="36576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FF833F-712C-324A-8187-5455C581BDBA}"/>
              </a:ext>
            </a:extLst>
          </p:cNvPr>
          <p:cNvCxnSpPr>
            <a:cxnSpLocks/>
          </p:cNvCxnSpPr>
          <p:nvPr/>
        </p:nvCxnSpPr>
        <p:spPr>
          <a:xfrm>
            <a:off x="8400500" y="6270568"/>
            <a:ext cx="0" cy="16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3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0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4056">
          <p15:clr>
            <a:srgbClr val="F26B43"/>
          </p15:clr>
        </p15:guide>
        <p15:guide id="4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dmissions.purdue.edu/transfercredit/index.php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UgX6hzABOw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8-2OLlDAtqs" TargetMode="External"/><Relationship Id="rId5" Type="http://schemas.openxmlformats.org/officeDocument/2006/relationships/hyperlink" Target="https://www.physics.purdue.edu/outreach/saturday-morning/index.html" TargetMode="Externa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thomazj@purdue.ed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hQ3avDNDb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m/url?sa=i&amp;rct=j&amp;q=&amp;esrc=s&amp;frm=1&amp;source=images&amp;cd=&amp;cad=rja&amp;uact=8&amp;docid=tOpN0T4nCGLOfM&amp;tbnid=o7Q-9Py_As9iMM:&amp;ved=0CAUQjRw&amp;url=http://www.onlineschool.com/online-chemistry-courses/&amp;ei=IPdwU6OYLMe78gG3moFo&amp;bvm=bv.66330100,d.b2U&amp;psig=AFQjCNE2Ok_IlztNLohnAfzMpc8ThA4aTw&amp;ust=1399998615038524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C6DAED2-C73D-2443-84E6-FD89A1066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116" y="1649155"/>
            <a:ext cx="6562339" cy="1477328"/>
          </a:xfrm>
        </p:spPr>
        <p:txBody>
          <a:bodyPr/>
          <a:lstStyle/>
          <a:p>
            <a:r>
              <a:rPr lang="en-US" dirty="0" smtClean="0"/>
              <a:t>Department of Physics and ASTRONOMY</a:t>
            </a:r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4021E30B-3F73-3D4B-B22E-DFCD13F09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8530" y="3126483"/>
            <a:ext cx="5322202" cy="338554"/>
          </a:xfrm>
        </p:spPr>
        <p:txBody>
          <a:bodyPr/>
          <a:lstStyle/>
          <a:p>
            <a:r>
              <a:rPr lang="en-US" dirty="0" smtClean="0"/>
              <a:t>Janice Thomaz </a:t>
            </a:r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4EEC893F-2E6E-8648-8011-345CAE34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0920" y="6202177"/>
            <a:ext cx="1019987" cy="323968"/>
          </a:xfrm>
        </p:spPr>
        <p:txBody>
          <a:bodyPr/>
          <a:lstStyle/>
          <a:p>
            <a:fld id="{049DC8E1-D369-0F48-9062-BB068AFD07C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C6C36F4-D49A-904E-968D-C3A9784A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Degree Enhancements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729" y="1405487"/>
            <a:ext cx="5466371" cy="338554"/>
          </a:xfrm>
        </p:spPr>
        <p:txBody>
          <a:bodyPr/>
          <a:lstStyle/>
          <a:p>
            <a:r>
              <a:rPr lang="en-US" dirty="0" smtClean="0"/>
              <a:t>Find Your Niche With Free Electives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50729" y="1917388"/>
            <a:ext cx="4221271" cy="395971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a minor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Astronomy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Mathematics</a:t>
            </a:r>
          </a:p>
          <a:p>
            <a:pPr marL="28575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a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 smtClean="0"/>
              <a:t>Learning </a:t>
            </a:r>
            <a:r>
              <a:rPr lang="en-US" dirty="0"/>
              <a:t>Beyond The </a:t>
            </a:r>
            <a:r>
              <a:rPr lang="en-US" dirty="0" smtClean="0"/>
              <a:t>Classroom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/>
              <a:t>Applications in Data </a:t>
            </a:r>
            <a:r>
              <a:rPr lang="en-US" dirty="0" smtClean="0"/>
              <a:t>Science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/>
              <a:t>Entrepreneur &amp; Innovation</a:t>
            </a:r>
            <a:endParaRPr lang="en-US" dirty="0" smtClean="0"/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 err="1"/>
              <a:t>Envrnmntl</a:t>
            </a:r>
            <a:r>
              <a:rPr lang="en-US" dirty="0"/>
              <a:t> &amp; </a:t>
            </a:r>
            <a:r>
              <a:rPr lang="en-US" dirty="0" err="1"/>
              <a:t>Sustnblty</a:t>
            </a:r>
            <a:r>
              <a:rPr lang="en-US" dirty="0"/>
              <a:t> </a:t>
            </a:r>
            <a:r>
              <a:rPr lang="en-US" dirty="0" smtClean="0"/>
              <a:t>Studies</a:t>
            </a:r>
          </a:p>
          <a:p>
            <a:pPr marL="28575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a double major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Mathematics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Planetary Sciences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Liberal Arts Degree+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44041"/>
            <a:ext cx="3983322" cy="21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High School Preparation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2880" y="1283236"/>
            <a:ext cx="2542195" cy="291262"/>
          </a:xfrm>
        </p:spPr>
        <p:txBody>
          <a:bodyPr/>
          <a:lstStyle/>
          <a:p>
            <a:r>
              <a:rPr lang="en-US" dirty="0" smtClean="0"/>
              <a:t>Challenge </a:t>
            </a:r>
            <a:r>
              <a:rPr lang="en-US" dirty="0"/>
              <a:t>Yourself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079043" y="1703790"/>
            <a:ext cx="3574473" cy="1028039"/>
          </a:xfrm>
        </p:spPr>
        <p:txBody>
          <a:bodyPr>
            <a:normAutofit/>
          </a:bodyPr>
          <a:lstStyle/>
          <a:p>
            <a:r>
              <a:rPr lang="en-US" dirty="0" smtClean="0"/>
              <a:t>AP credits</a:t>
            </a:r>
          </a:p>
          <a:p>
            <a:r>
              <a:rPr lang="en-US" dirty="0" smtClean="0"/>
              <a:t>IB credits</a:t>
            </a:r>
          </a:p>
          <a:p>
            <a:r>
              <a:rPr lang="en-US" dirty="0" smtClean="0"/>
              <a:t>Dual Credits</a:t>
            </a:r>
          </a:p>
          <a:p>
            <a:pPr marL="0" indent="0">
              <a:buNone/>
            </a:pPr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www.admissions.purdue.edu/transfercredit/index.php</a:t>
            </a:r>
            <a:endParaRPr lang="en-US" sz="1000" dirty="0" smtClean="0"/>
          </a:p>
          <a:p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5253" y="4141270"/>
            <a:ext cx="30008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Fall 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Year</a:t>
            </a:r>
          </a:p>
          <a:p>
            <a:endParaRPr lang="en-US" sz="1200" dirty="0"/>
          </a:p>
          <a:p>
            <a:r>
              <a:rPr lang="en-US" sz="1200" dirty="0" smtClean="0"/>
              <a:t>PHYS  17200 – Modern Mechanics </a:t>
            </a:r>
          </a:p>
          <a:p>
            <a:r>
              <a:rPr lang="en-US" sz="1200" dirty="0" smtClean="0"/>
              <a:t>CHM 11500 – General Chemistry</a:t>
            </a:r>
          </a:p>
          <a:p>
            <a:r>
              <a:rPr lang="en-US" sz="1200" dirty="0" smtClean="0"/>
              <a:t>MA 16500 – Calculus I</a:t>
            </a:r>
          </a:p>
          <a:p>
            <a:r>
              <a:rPr lang="en-US" sz="1200" dirty="0" smtClean="0"/>
              <a:t>ENGL 106 – First Year Composition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4207134" y="414127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/>
              <a:t>Spring </a:t>
            </a:r>
            <a:r>
              <a:rPr lang="en-US" u="sng" dirty="0"/>
              <a:t>1</a:t>
            </a:r>
            <a:r>
              <a:rPr lang="en-US" u="sng" baseline="30000" dirty="0"/>
              <a:t>st</a:t>
            </a:r>
            <a:r>
              <a:rPr lang="en-US" u="sng" dirty="0"/>
              <a:t> Year</a:t>
            </a:r>
          </a:p>
          <a:p>
            <a:endParaRPr lang="en-US" sz="1200" dirty="0" smtClean="0"/>
          </a:p>
          <a:p>
            <a:r>
              <a:rPr lang="en-US" sz="1200" dirty="0" smtClean="0"/>
              <a:t>PHYS  27200 </a:t>
            </a:r>
            <a:r>
              <a:rPr lang="en-US" sz="1200" dirty="0"/>
              <a:t>– </a:t>
            </a:r>
            <a:r>
              <a:rPr lang="en-US" sz="1200" dirty="0" smtClean="0"/>
              <a:t>Electric and Magnetic Interactions</a:t>
            </a:r>
            <a:endParaRPr lang="en-US" sz="1200" dirty="0"/>
          </a:p>
          <a:p>
            <a:r>
              <a:rPr lang="en-US" sz="1200" dirty="0"/>
              <a:t>CHM </a:t>
            </a:r>
            <a:r>
              <a:rPr lang="en-US" sz="1200" dirty="0" smtClean="0"/>
              <a:t>11600 </a:t>
            </a:r>
            <a:r>
              <a:rPr lang="en-US" sz="1200" dirty="0"/>
              <a:t>– General </a:t>
            </a:r>
            <a:r>
              <a:rPr lang="en-US" sz="1200" dirty="0" smtClean="0"/>
              <a:t>Chemistry II</a:t>
            </a:r>
            <a:endParaRPr lang="en-US" sz="1200" dirty="0"/>
          </a:p>
          <a:p>
            <a:r>
              <a:rPr lang="en-US" sz="1200" dirty="0"/>
              <a:t>MA </a:t>
            </a:r>
            <a:r>
              <a:rPr lang="en-US" sz="1200" dirty="0" smtClean="0"/>
              <a:t>16600 </a:t>
            </a:r>
            <a:r>
              <a:rPr lang="en-US" sz="1200" dirty="0"/>
              <a:t>– Calculus </a:t>
            </a:r>
            <a:r>
              <a:rPr lang="en-US" sz="1200" dirty="0" smtClean="0"/>
              <a:t>II</a:t>
            </a:r>
          </a:p>
          <a:p>
            <a:r>
              <a:rPr lang="en-US" sz="1200" dirty="0" smtClean="0"/>
              <a:t>General Education ( HIST, PHIL, ECON) or Foreign language and Culture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24444" y="2801389"/>
            <a:ext cx="8554690" cy="8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83219" y="3283448"/>
            <a:ext cx="7268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2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uccessful</a:t>
            </a: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FRESHMAN year in college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24443" y="3217895"/>
            <a:ext cx="1058776" cy="464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Physics Graduating Class Profile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2856" y="1181911"/>
            <a:ext cx="5466371" cy="338554"/>
          </a:xfrm>
        </p:spPr>
        <p:txBody>
          <a:bodyPr/>
          <a:lstStyle/>
          <a:p>
            <a:r>
              <a:rPr lang="en-US" dirty="0" smtClean="0"/>
              <a:t>Class of 2022 N= 44 students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56" y="2882287"/>
            <a:ext cx="2971800" cy="2609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56" y="1747254"/>
            <a:ext cx="4181475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746" y="2882287"/>
            <a:ext cx="38862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do Physics Graduates Go?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80" y="1278480"/>
            <a:ext cx="2326893" cy="5482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694" y="1278480"/>
            <a:ext cx="2371567" cy="3278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703" y="1278480"/>
            <a:ext cx="2436431" cy="55075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45382" y="1001804"/>
            <a:ext cx="318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Majors – 2021, N = 45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91293" y="936089"/>
            <a:ext cx="345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Majors – 2022,  N = 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Undergraduate Research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63192" y="1415631"/>
            <a:ext cx="6474078" cy="34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Undergraduate Research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Jack Reynolds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UgX6hzABOw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7214" y="1917657"/>
            <a:ext cx="6925732" cy="38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Physics Majors Having Fun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054" y="1345166"/>
            <a:ext cx="2847975" cy="291465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8-2OLlDAtqs"/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95018" y="1345166"/>
            <a:ext cx="4100437" cy="2306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785" y="4448173"/>
            <a:ext cx="783058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having fun with SMAP (Saturday Morning Astrophysics)</a:t>
            </a:r>
          </a:p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www.physics.purdue.edu/outreach/saturday-morning/index.html</a:t>
            </a:r>
            <a:r>
              <a:rPr lang="en-US" sz="1000" dirty="0" smtClean="0"/>
              <a:t> </a:t>
            </a:r>
            <a:endParaRPr lang="en-US" sz="1000" dirty="0"/>
          </a:p>
          <a:p>
            <a:endParaRPr lang="en-US" sz="1100" dirty="0" smtClean="0"/>
          </a:p>
          <a:p>
            <a:r>
              <a:rPr lang="en-US" sz="1100" dirty="0" smtClean="0"/>
              <a:t>Dates</a:t>
            </a:r>
            <a:r>
              <a:rPr lang="en-US" sz="1100" dirty="0"/>
              <a:t>: Selected Saturdays, announced monthly</a:t>
            </a:r>
            <a:br>
              <a:rPr lang="en-US" sz="1100" dirty="0"/>
            </a:br>
            <a:r>
              <a:rPr lang="en-US" sz="1100" dirty="0"/>
              <a:t>Times: 11:00 AM Eastern</a:t>
            </a:r>
            <a:br>
              <a:rPr lang="en-US" sz="1100" dirty="0"/>
            </a:br>
            <a:r>
              <a:rPr lang="en-US" sz="1100" dirty="0"/>
              <a:t>Format: Live on Zoom / YouTube </a:t>
            </a:r>
            <a:r>
              <a:rPr lang="en-US" sz="1100" dirty="0" smtClean="0"/>
              <a:t>Live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381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185" y="1401410"/>
            <a:ext cx="5500897" cy="85408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Body Text">
            <a:extLst>
              <a:ext uri="{FF2B5EF4-FFF2-40B4-BE49-F238E27FC236}">
                <a16:creationId xmlns:a16="http://schemas.microsoft.com/office/drawing/2014/main" id="{DDF1DEAD-BDC7-D142-97B9-9A0BD2570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95363" y="2962724"/>
            <a:ext cx="5500891" cy="1880777"/>
          </a:xfrm>
        </p:spPr>
        <p:txBody>
          <a:bodyPr/>
          <a:lstStyle/>
          <a:p>
            <a:r>
              <a:rPr lang="en-US" dirty="0" smtClean="0"/>
              <a:t>Questions???</a:t>
            </a:r>
          </a:p>
          <a:p>
            <a:endParaRPr lang="en-US" dirty="0"/>
          </a:p>
          <a:p>
            <a:r>
              <a:rPr lang="en-US" dirty="0" smtClean="0"/>
              <a:t>Janice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thomazj@purdue.edu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8568" y="6202177"/>
            <a:ext cx="1092340" cy="323968"/>
          </a:xfrm>
        </p:spPr>
        <p:txBody>
          <a:bodyPr/>
          <a:lstStyle/>
          <a:p>
            <a:fld id="{049DC8E1-D369-0F48-9062-BB068AFD07C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About the Department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177447" y="1966586"/>
            <a:ext cx="3394553" cy="336233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HhQ3avDNDbk"/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7214" y="1345166"/>
            <a:ext cx="7273525" cy="409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Physics Degree Requirements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679" y="3521422"/>
            <a:ext cx="5466371" cy="805349"/>
          </a:xfrm>
        </p:spPr>
        <p:txBody>
          <a:bodyPr/>
          <a:lstStyle/>
          <a:p>
            <a:r>
              <a:rPr lang="en-US" dirty="0">
                <a:solidFill>
                  <a:srgbClr val="E3AE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total credits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747840"/>
            <a:ext cx="3827940" cy="2266305"/>
          </a:xfrm>
        </p:spPr>
        <p:txBody>
          <a:bodyPr/>
          <a:lstStyle/>
          <a:p>
            <a:pPr>
              <a:spcAft>
                <a:spcPts val="300"/>
              </a:spcAft>
              <a:buClr>
                <a:srgbClr val="E3AE24"/>
              </a:buClr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E3AE24"/>
              </a:buClr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Curriculum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  <a:buClr>
                <a:srgbClr val="E3AE24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 Core (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core)</a:t>
            </a:r>
          </a:p>
          <a:p>
            <a:pPr marL="285750" indent="-285750">
              <a:spcAft>
                <a:spcPts val="300"/>
              </a:spcAft>
              <a:buClr>
                <a:srgbClr val="E3AE24"/>
              </a:buClr>
              <a:buFont typeface="Arial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 Major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courses</a:t>
            </a:r>
          </a:p>
          <a:p>
            <a:pPr marL="285750" indent="-285750">
              <a:spcAft>
                <a:spcPts val="300"/>
              </a:spcAft>
              <a:buClr>
                <a:srgbClr val="E3AE24"/>
              </a:buClr>
              <a:buFont typeface="Arial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Electives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03215" y="1345166"/>
            <a:ext cx="3177692" cy="323575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University Core Curriculum  (UCC)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454" y="1383813"/>
            <a:ext cx="5466371" cy="338554"/>
          </a:xfrm>
        </p:spPr>
        <p:txBody>
          <a:bodyPr/>
          <a:lstStyle/>
          <a:p>
            <a:r>
              <a:rPr lang="en-US" dirty="0" smtClean="0"/>
              <a:t>Foundational Outcomes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120" y="1917389"/>
            <a:ext cx="6035040" cy="2636684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UCC-BSS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Behavior/Social Science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UCC-HUM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Humanities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UCC-IL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Information Literacy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UCC-OC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Oral Communication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UCC-QR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Quantitative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UCC-SCI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Science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UCC-STS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Science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Technology &amp; Society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UCC-WC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Written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92" y="1345166"/>
            <a:ext cx="3579942" cy="238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7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Science Core Requirements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College of Science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72720" y="2057742"/>
            <a:ext cx="4531359" cy="327118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Presentation/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UCC-OC +WC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Computing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Education/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 BSS +HUM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Great Issues</a:t>
            </a: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Science/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UCC-SCI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 &amp;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Culture/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UCC-HUM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Mathematics (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and II)/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UCC-QR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Multidisciplinary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Experience/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UCC-STS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Statistics/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UCC-IL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3AE24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Teambuilding &amp; Collaboration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2" descr="http://www.onlineschool.com/wp-content/uploads/2012/10/chemistry-student-in-lab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80" y="1345166"/>
            <a:ext cx="4622744" cy="1933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7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Physics Success Story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43" y="1694245"/>
            <a:ext cx="6372844" cy="36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CA2D7D9-A500-2A47-82CF-D26789F6A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Physics Major Requirements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6A848514-8C09-474A-92D2-7BDFD34F7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679" y="1345166"/>
            <a:ext cx="5466371" cy="338554"/>
          </a:xfrm>
        </p:spPr>
        <p:txBody>
          <a:bodyPr/>
          <a:lstStyle/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DC145CD9-0814-B14D-AC00-49E2D2CE7D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8203" y="1188790"/>
            <a:ext cx="8440931" cy="4523078"/>
          </a:xfrm>
          <a:prstGeom prst="rect">
            <a:avLst/>
          </a:prstGeom>
        </p:spPr>
      </p:pic>
      <p:sp>
        <p:nvSpPr>
          <p:cNvPr id="6" name="Date">
            <a:extLst>
              <a:ext uri="{FF2B5EF4-FFF2-40B4-BE49-F238E27FC236}">
                <a16:creationId xmlns:a16="http://schemas.microsoft.com/office/drawing/2014/main" id="{21019431-9B99-5843-A9A4-0370000D39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61A6DE1-C3E0-2141-AA64-FC84F35B0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CA2D7D9-A500-2A47-82CF-D26789F6A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Applied Physics Major Requirements</a:t>
            </a:r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1019431-9B99-5843-A9A4-0370000D39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61A6DE1-C3E0-2141-AA64-FC84F35B0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0501" y="1219199"/>
            <a:ext cx="8469827" cy="44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Applied Physics Selective – Examples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31" y="1750096"/>
            <a:ext cx="3405046" cy="1844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4071" y="1301874"/>
            <a:ext cx="350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Selective in Planetary Sciences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56" y="4191855"/>
            <a:ext cx="3891201" cy="17580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4084" y="3777100"/>
            <a:ext cx="3687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Selective in Chemistry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84" y="1730853"/>
            <a:ext cx="4076247" cy="1563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556943" y="1306893"/>
            <a:ext cx="331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Selective in MSE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401" y="4191855"/>
            <a:ext cx="3738973" cy="16202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54071" y="3788486"/>
            <a:ext cx="330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Selective in 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rdue1">
  <a:themeElements>
    <a:clrScheme name="PurdueColors">
      <a:dk1>
        <a:srgbClr val="000000"/>
      </a:dk1>
      <a:lt1>
        <a:srgbClr val="000000"/>
      </a:lt1>
      <a:dk2>
        <a:srgbClr val="C4BFC0"/>
      </a:dk2>
      <a:lt2>
        <a:srgbClr val="C9B991"/>
      </a:lt2>
      <a:accent1>
        <a:srgbClr val="8E6F3E"/>
      </a:accent1>
      <a:accent2>
        <a:srgbClr val="555960"/>
      </a:accent2>
      <a:accent3>
        <a:srgbClr val="C9B991"/>
      </a:accent3>
      <a:accent4>
        <a:srgbClr val="FFFFFF"/>
      </a:accent4>
      <a:accent5>
        <a:srgbClr val="000000"/>
      </a:accent5>
      <a:accent6>
        <a:srgbClr val="555960"/>
      </a:accent6>
      <a:hlink>
        <a:srgbClr val="000000"/>
      </a:hlink>
      <a:folHlink>
        <a:srgbClr val="555960"/>
      </a:folHlink>
    </a:clrScheme>
    <a:fontScheme name="PurdueBrand">
      <a:majorFont>
        <a:latin typeface="Acumin Pro ExtraCondensed Smbd"/>
        <a:ea typeface=""/>
        <a:cs typeface=""/>
      </a:majorFont>
      <a:minorFont>
        <a:latin typeface="Acumin Pro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56A4739-E8D0-4DF5-B042-7A31D5E59BCB}" vid="{ED261825-B91A-474A-98A7-3CDB1F579A0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BRAND-PPT-TEMPLATE_StdScreen_Embedded-Brand-Fonts_Cross-Platform_Gold</Template>
  <TotalTime>816</TotalTime>
  <Words>450</Words>
  <Application>Microsoft Office PowerPoint</Application>
  <PresentationFormat>On-screen Show (4:3)</PresentationFormat>
  <Paragraphs>136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Tahoma</vt:lpstr>
      <vt:lpstr>Acumin Pro SemiCondensed</vt:lpstr>
      <vt:lpstr>Acumin Pro ExtraCondensed Smbd</vt:lpstr>
      <vt:lpstr>Acumin Pro Semibold</vt:lpstr>
      <vt:lpstr>Acumin Pro ExtraCondensed</vt:lpstr>
      <vt:lpstr>United Sans Cd Md</vt:lpstr>
      <vt:lpstr>Acumin Pro</vt:lpstr>
      <vt:lpstr>United Sans Rg Md</vt:lpstr>
      <vt:lpstr>Arial</vt:lpstr>
      <vt:lpstr>Acumin Pro Medium</vt:lpstr>
      <vt:lpstr>Wingdings</vt:lpstr>
      <vt:lpstr>Purdue1</vt:lpstr>
      <vt:lpstr>Department of Physics and ASTRONOMY</vt:lpstr>
      <vt:lpstr>About the Department </vt:lpstr>
      <vt:lpstr> Physics Degree Requirements</vt:lpstr>
      <vt:lpstr>University Core Curriculum  (UCC)</vt:lpstr>
      <vt:lpstr>Science Core Requirements</vt:lpstr>
      <vt:lpstr>Physics Success Story</vt:lpstr>
      <vt:lpstr>Physics Major Requirements</vt:lpstr>
      <vt:lpstr>Applied Physics Major Requirements</vt:lpstr>
      <vt:lpstr>Applied Physics Selective – Examples</vt:lpstr>
      <vt:lpstr>Degree Enhancements</vt:lpstr>
      <vt:lpstr>High School Preparation  </vt:lpstr>
      <vt:lpstr>Physics Graduating Class Profile</vt:lpstr>
      <vt:lpstr>Where do Physics Graduates Go?</vt:lpstr>
      <vt:lpstr>Undergraduate Research </vt:lpstr>
      <vt:lpstr>Undergraduate Research</vt:lpstr>
      <vt:lpstr>Physics Majors Having Fun</vt:lpstr>
      <vt:lpstr>Thank You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Thomaz, Janice V</dc:creator>
  <cp:lastModifiedBy>Thomaz, Janice V</cp:lastModifiedBy>
  <cp:revision>78</cp:revision>
  <dcterms:created xsi:type="dcterms:W3CDTF">2020-10-24T14:52:51Z</dcterms:created>
  <dcterms:modified xsi:type="dcterms:W3CDTF">2022-09-29T14:41:56Z</dcterms:modified>
</cp:coreProperties>
</file>